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660" r:id="rId2"/>
    <p:sldMasterId id="2147483684" r:id="rId3"/>
    <p:sldMasterId id="2147483696" r:id="rId4"/>
    <p:sldMasterId id="2147483720" r:id="rId5"/>
    <p:sldMasterId id="2147483732" r:id="rId6"/>
    <p:sldMasterId id="2147483744" r:id="rId7"/>
    <p:sldMasterId id="2147483756" r:id="rId8"/>
    <p:sldMasterId id="2147483768" r:id="rId9"/>
    <p:sldMasterId id="2147483780" r:id="rId10"/>
  </p:sldMasterIdLst>
  <p:notesMasterIdLst>
    <p:notesMasterId r:id="rId37"/>
  </p:notesMasterIdLst>
  <p:sldIdLst>
    <p:sldId id="256" r:id="rId11"/>
    <p:sldId id="331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11" r:id="rId25"/>
    <p:sldId id="328" r:id="rId26"/>
    <p:sldId id="329" r:id="rId27"/>
    <p:sldId id="313" r:id="rId28"/>
    <p:sldId id="314" r:id="rId29"/>
    <p:sldId id="315" r:id="rId30"/>
    <p:sldId id="316" r:id="rId31"/>
    <p:sldId id="318" r:id="rId32"/>
    <p:sldId id="319" r:id="rId33"/>
    <p:sldId id="322" r:id="rId34"/>
    <p:sldId id="324" r:id="rId35"/>
    <p:sldId id="32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CD4"/>
    <a:srgbClr val="D0E5F3"/>
    <a:srgbClr val="B7C1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693" autoAdjust="0"/>
  </p:normalViewPr>
  <p:slideViewPr>
    <p:cSldViewPr snapToGrid="0" snapToObjects="1">
      <p:cViewPr>
        <p:scale>
          <a:sx n="60" d="100"/>
          <a:sy n="60" d="100"/>
        </p:scale>
        <p:origin x="-1560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63C2F-7C53-45B0-A052-F0896C4E83DC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41ACE-DA60-458D-810B-7997137E4B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93B51-566D-44B9-81D3-64F4E5FA75E5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B3DC1-DDE1-4EB0-8D5D-2DBD3C1C3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947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8B2D41-5C57-4527-ACDE-B0904E04D188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83B28-F8B0-4647-ADC2-D8D9CFD081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46407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B4D41-E601-4CC4-8305-3EF7248768D4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defRPr/>
            </a:lvl1pPr>
            <a:lvl2pPr>
              <a:buClrTx/>
              <a:buSzPct val="100000"/>
              <a:buFont typeface="Wingdings" charset="2"/>
              <a:buChar char="§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962945-FAE9-4E72-9F5C-7B0F10CD8902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C68610-7169-4FAB-803A-BA3D24553A62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8D8BC-DC41-44B5-B07E-591A0B583CD9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91AD89-566F-462F-8065-A9098F3BCB7B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69F04F-AB7A-4F8A-9C73-9B11720235EF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8EB4C3-212C-4A0C-9E47-131196C5005C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9C1E25-8CE7-4A2E-9FF5-A352EC215B93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F4DC4E-AA28-44EB-BD3F-7D78968007A1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5B8588-829B-444A-9C74-7549A7FAD059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CF5CD-2B88-4CAE-A8FF-607EB527FD3D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1C83F-B029-4511-9EA6-C6C65BFC4A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4730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16503A-0C93-4E68-BC1A-9C6E234B750E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7ECFA4-2ECE-4AEE-9D7A-8184F39A44B9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4A1CAB-2AB2-42ED-9737-E38C11107D87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EE5436-A883-4593-AEFA-0E18ABAD0571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438929-6BDB-4642-B271-03BAF7134243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9E6B6F-2CA1-4699-91A3-C9AF85E8FD0F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873AEA-2346-4C42-9A9C-5B4B0CF33D70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E12F03-FBAD-4434-BD2C-4007BFFA3E48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8E73E-3CDA-4644-A7E1-6A3D603B8871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defRPr/>
            </a:lvl1pPr>
            <a:lvl2pPr>
              <a:buClrTx/>
              <a:buSzPct val="100000"/>
              <a:buFont typeface="Wingdings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38850-4A1D-48DE-B208-0652669B752F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941CF-676F-4FC9-BE4C-60F05567E4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5170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D0613E-ABA3-413C-B17B-630452F142AF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84995E-3D58-4DF0-AFB3-EF81C029FECB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E19F6C-6E88-4B3E-9A13-1216BE716677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6FD891-C560-4696-B64E-559F24D5DC67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7CCBA6-83BB-4E97-8F1B-DBD95AFB5A25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2869E0-5466-4271-A936-03A55C684509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D2F47B-D366-4D80-9F5F-B9BC01705FBA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443F4-32B2-4AEA-9ED8-5F10E75D4074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1DE5EE-039D-40A5-929C-4997066A6E09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085281-01BF-44EC-82F9-1686A2A76865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E999E-D361-4CC7-9298-75169F907FCB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EE172-B0FC-45A5-8FCE-A587FB52E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460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1B0578-AD37-4C66-9060-A1D303005527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169506-B8B1-4BB6-8883-3AA5F64D9A08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16FFF-1D46-42F5-BA76-A0645C597A82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1F4D52-2B69-4F0C-94A3-7CBF9AECD78A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B816DA-562E-46C7-A38F-8DD5F9C87058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AD622-034C-4AE9-8AE8-3EC858BDBB7B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A3B47-7CDE-44E9-9C92-81E8FE521E3C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15F28-09F4-4E0B-B5F7-A714C9558BFC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845280-CD63-407C-AD62-ECCAA69EF25A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51A0F4-4545-48BF-AAE8-AADFA1B2A8B6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6A621-FAAA-4850-9F15-B2674E24578A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9DFCC-DD5D-4B30-9E14-B50EFD440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57557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8A5002-7A86-4E20-8569-18FCEEEEA2E7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8A1DEC-F8B0-4183-BB09-79BEC91AB5D9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AADBD1-5505-4AF3-A247-20C2C9DF1343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A59FE5-33F2-4D6A-8CAB-363E32EF5F86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F8862B-1608-4E7B-A15A-40912183F159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FBDB0C-19C0-404C-BE1F-19BFFC58BF5E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defRPr/>
            </a:lvl1pPr>
            <a:lvl2pPr>
              <a:buClrTx/>
              <a:buSzPct val="100000"/>
              <a:buFont typeface="Wingdings" charset="2"/>
              <a:buChar char="§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E5C04-E925-49CC-A9CD-E55B66EBBF1F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21C766-B940-44F9-A9C1-7B08E148536B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22BCCA-C10A-442E-8837-84D0C75D8B30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804462-C193-4E00-B4CD-56ED68A853A0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86BD9-CC15-4733-B801-FA71986E9EF7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DAE7A-0E3C-469C-87FF-FF1EAC97AF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89455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948F68-E494-4032-B5B2-9E1F4B28BF01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AD9441-697D-4F9F-A70D-6FF51C168F42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A513C2-7903-423C-A544-D8CF6F03C742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017941-52AE-4C41-BE5D-0D7D7C34DBC8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91EB5B-FE92-4BE4-AA2F-86F505472E4E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E84B90-46DE-444B-B009-1E4497D86A67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D113A9-638C-417F-AE5E-D418F5896E73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94777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>
              <a:defRPr/>
            </a:lvl1pPr>
            <a:lvl2pPr>
              <a:buClrTx/>
              <a:buSzPct val="100000"/>
              <a:buFont typeface="Wingdings" charset="2"/>
              <a:buChar char="§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AE893C-5DB3-4447-9FD2-6343E59ACC5C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251709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59EA97-E6CB-4F66-B35E-503EF48971C9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4601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325C80-9487-4B0C-8C1E-7E90F5E1CB65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3575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1539F-5CFC-4B47-B66A-64181002909C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28BC6-C47B-40F4-BC7A-64E9E7D78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2338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69C27C-FF45-4F90-86AA-F58477373098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89455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8C425F-B491-4F63-B55F-ACE39E625F20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2338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8A8B93-3974-41DC-B143-7C91B55A6CFD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44288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6019CF-B122-4FFC-AE80-8EFC268D5FBE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65249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49F59-28E6-4E6C-BE1C-BEC4167617C1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034307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FE6C1A-E866-4EDE-BEE3-A3F227558A68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4640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C13B0-7F36-47C9-BD34-17645121F868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4730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55388B-1FB5-4F08-AD98-20093E2FFB97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3BEFA1-7C9A-4333-8A2F-B68143E5B3D9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07DDB8-26CE-4605-A4ED-5782DCFF7450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6B938-FADC-4497-811C-793874B21ED4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40C03-17BD-49F1-B360-A93AF58CA8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44288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2D5A0-1605-4E21-8720-A66364B593AA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86F7C4-2337-4EF9-A5EB-1C4DED11BF5C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B623A2-A525-4D34-AB38-90037E69E546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6F0C7C-D5ED-412F-A853-D63EA98A98FB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2817FC-B0CB-4889-AF49-3BD1C1E09DDD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02DB3-204B-4BF6-9BD1-468D809C449D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553714-A301-4D7F-97AB-84D021E2D71D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6668E-C210-4DE7-94FD-0B1CB5E11E9C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DD77B2-0349-4F84-A585-A28C2D644B47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6B4D8-A123-49DD-8462-CF3BE76275BA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36889-9075-4169-9437-6A758BA8B4B3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467D9-DBFF-4CE6-9DBF-09BAC5E6B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65249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025549-533C-4585-8839-84E53881BF02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257CA-56AA-4144-998A-45E1C39D0A2D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70B135-6D41-4498-9BD0-3A111B4A4620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439FEE-678F-4B0B-B0CD-2C11B5CE49D9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39BB10-6DA6-4502-8E61-5F7BAA25F5DD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B435BC-106A-4070-899B-1ECE4B836FD8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EF3F1E-31EC-4F6C-A8E1-2EE2A62C2DBB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8D6225-9FC0-47D5-A80F-3443DDB68045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6BD0F2-814E-41E2-9CF5-94E68FECBC19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D08DCA-6B72-4555-8D06-074C7866F1DC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29AE1-8E28-459E-9F87-CEB4DBF27822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9A55F-CB52-43A7-A8A5-ADE124CBE7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034307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F6721-2D63-4A73-A529-9E0C16760527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F558EE-D0CC-472C-B770-E1E07BC97F15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D15D9B-DDAF-44BA-AA5A-79CA03E218BE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6532DB-98B8-4B21-A488-25E08317444E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F8F3B2-EC09-460A-9951-976C67D0D3F9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9509D5-8539-4DCF-B1EF-8DE7CCDFF316}" type="datetime1">
              <a:rPr lang="en-US" smtClean="0"/>
              <a:t>4/4/2016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F824EA-4F89-4C44-A3B5-5909E9681939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F0D8E-6853-44A3-98DA-871A0F524EEF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754810-9F05-491A-9250-6954FF3334D0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A20397-26C8-4BE8-8317-0F7C56FDE4F0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1F9A4CB6-D42B-4394-B8EB-97178B1691D9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0488E0F-C721-4117-A487-34D727187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" y="-1588"/>
            <a:ext cx="913588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4081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D142200B-D343-4234-A759-C396633F83F3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0488E0F-C721-4117-A487-34D7271873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2028" y="-1588"/>
            <a:ext cx="913994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1FE65CBA-0071-4CA3-8750-332FFC22099D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B372F79-2C3E-47A8-844B-C0A38AC631D5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58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A7B4F8A-E5D1-4BA1-A10B-6670B97192E5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DE70F300-422F-4E59-B28C-DAFC83721DEA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0488E0F-C721-4117-A487-34D7271873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2028" y="-1588"/>
            <a:ext cx="913994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6D4BECDB-2238-458E-AE47-5D6DAF6F6F3F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0488E0F-C721-4117-A487-34D7271873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" y="-1588"/>
            <a:ext cx="913588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4081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5CF3AD35-9D74-445D-B5AF-BFEBBFF6E7C1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F15FF919-1738-40EA-8315-8C20279D1919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58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EB775631-E286-4A2B-B7E5-0548BB5FD2DF}" type="datetime1">
              <a:rPr lang="en-US" smtClean="0"/>
              <a:t>4/4/2016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267B1DE-7BED-F644-A8A8-2BF6BA2B10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Climate Science Knows About Big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Seth </a:t>
            </a:r>
            <a:r>
              <a:rPr lang="en-US" dirty="0" smtClean="0"/>
              <a:t>McGinnis</a:t>
            </a:r>
          </a:p>
          <a:p>
            <a:r>
              <a:rPr lang="en-US" dirty="0" smtClean="0"/>
              <a:t>SEA Conference 2016</a:t>
            </a:r>
            <a:endParaRPr lang="en-US" dirty="0" smtClean="0"/>
          </a:p>
          <a:p>
            <a:r>
              <a:rPr lang="en-US" dirty="0" smtClean="0"/>
              <a:t>2016-04-04</a:t>
            </a:r>
          </a:p>
        </p:txBody>
      </p:sp>
    </p:spTree>
    <p:extLst>
      <p:ext uri="{BB962C8B-B14F-4D97-AF65-F5344CB8AC3E}">
        <p14:creationId xmlns="" xmlns:p14="http://schemas.microsoft.com/office/powerpoint/2010/main" val="26505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Veracity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262673"/>
                </a:solidFill>
              </a:rPr>
              <a:t>Is the data trustworthy?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Provenance, reliability, accuracy, completeness, ambiguity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Importance of Veracity depends on what the Value of the data is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262673"/>
                </a:solidFill>
              </a:rPr>
              <a:t>Strategies: </a:t>
            </a:r>
          </a:p>
          <a:p>
            <a:pPr lvl="1"/>
            <a:r>
              <a:rPr lang="en-US" dirty="0">
                <a:solidFill>
                  <a:srgbClr val="262673"/>
                </a:solidFill>
              </a:rPr>
              <a:t>transparent QC</a:t>
            </a:r>
          </a:p>
          <a:p>
            <a:pPr lvl="1"/>
            <a:r>
              <a:rPr lang="en-US" dirty="0">
                <a:solidFill>
                  <a:srgbClr val="262673"/>
                </a:solidFill>
              </a:rPr>
              <a:t>provenance tracking</a:t>
            </a:r>
          </a:p>
          <a:p>
            <a:pPr lvl="1"/>
            <a:r>
              <a:rPr lang="en-US" dirty="0">
                <a:solidFill>
                  <a:srgbClr val="262673"/>
                </a:solidFill>
              </a:rPr>
              <a:t>data management best practice</a:t>
            </a:r>
          </a:p>
          <a:p>
            <a:pPr lvl="1"/>
            <a:r>
              <a:rPr lang="en-US" dirty="0">
                <a:solidFill>
                  <a:srgbClr val="262673"/>
                </a:solidFill>
              </a:rPr>
              <a:t>good governance practices</a:t>
            </a:r>
          </a:p>
          <a:p>
            <a:r>
              <a:rPr lang="en-US" dirty="0">
                <a:solidFill>
                  <a:srgbClr val="262673"/>
                </a:solidFill>
              </a:rPr>
              <a:t>Note: provenance and other </a:t>
            </a:r>
            <a:r>
              <a:rPr lang="en-US" dirty="0" smtClean="0">
                <a:solidFill>
                  <a:srgbClr val="262673"/>
                </a:solidFill>
              </a:rPr>
              <a:t>veracity metadata can </a:t>
            </a:r>
            <a:r>
              <a:rPr lang="en-US" dirty="0">
                <a:solidFill>
                  <a:srgbClr val="262673"/>
                </a:solidFill>
              </a:rPr>
              <a:t>itself become Big Data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25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Validity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262673"/>
                </a:solidFill>
              </a:rPr>
              <a:t>Accuracy and correctness of the data relative to a particular use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Example: Gauging storm intensity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262673"/>
                </a:solidFill>
              </a:rPr>
              <a:t>satellite imagery 	</a:t>
            </a:r>
            <a:r>
              <a:rPr lang="en-US" dirty="0" err="1" smtClean="0">
                <a:solidFill>
                  <a:srgbClr val="262673"/>
                </a:solidFill>
              </a:rPr>
              <a:t>vs</a:t>
            </a:r>
            <a:r>
              <a:rPr lang="en-US" dirty="0" smtClean="0">
                <a:solidFill>
                  <a:srgbClr val="262673"/>
                </a:solidFill>
              </a:rPr>
              <a:t> 	social media posts</a:t>
            </a:r>
          </a:p>
          <a:p>
            <a:pPr marL="0" indent="0" algn="ctr">
              <a:buNone/>
            </a:pPr>
            <a:endParaRPr lang="en-US" dirty="0" smtClean="0">
              <a:solidFill>
                <a:srgbClr val="262673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262673"/>
              </a:solidFill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262673"/>
                </a:solidFill>
              </a:rPr>
              <a:t>prediction quality	 </a:t>
            </a:r>
            <a:r>
              <a:rPr lang="en-US" dirty="0" err="1" smtClean="0">
                <a:solidFill>
                  <a:srgbClr val="262673"/>
                </a:solidFill>
              </a:rPr>
              <a:t>vs</a:t>
            </a:r>
            <a:r>
              <a:rPr lang="en-US" dirty="0" smtClean="0">
                <a:solidFill>
                  <a:srgbClr val="262673"/>
                </a:solidFill>
              </a:rPr>
              <a:t> 		human impact</a:t>
            </a:r>
          </a:p>
        </p:txBody>
      </p:sp>
      <p:sp>
        <p:nvSpPr>
          <p:cNvPr id="5" name="Up-Down Arrow 4"/>
          <p:cNvSpPr/>
          <p:nvPr/>
        </p:nvSpPr>
        <p:spPr>
          <a:xfrm>
            <a:off x="1878676" y="3956859"/>
            <a:ext cx="581891" cy="10307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/>
          <p:cNvSpPr/>
          <p:nvPr/>
        </p:nvSpPr>
        <p:spPr>
          <a:xfrm>
            <a:off x="6586451" y="3956859"/>
            <a:ext cx="581891" cy="10307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>
            <a:off x="3474722" y="4272747"/>
            <a:ext cx="2044930" cy="548640"/>
          </a:xfrm>
          <a:prstGeom prst="leftRightArrow">
            <a:avLst/>
          </a:prstGeom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3543997" y="4275522"/>
            <a:ext cx="2044930" cy="548640"/>
          </a:xfrm>
          <a:prstGeom prst="leftRightArrow">
            <a:avLst/>
          </a:prstGeom>
          <a:scene3d>
            <a:camera prst="orthographicFront">
              <a:rot lat="0" lon="0" rev="8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28371" y="3956859"/>
            <a:ext cx="565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00B050"/>
                </a:solidFill>
                <a:sym typeface="Wingdings"/>
              </a:rPr>
              <a:t></a:t>
            </a:r>
            <a:r>
              <a:rPr lang="en-US" sz="6600" dirty="0" smtClean="0">
                <a:solidFill>
                  <a:srgbClr val="92D050"/>
                </a:solidFill>
                <a:sym typeface="Wingdings"/>
              </a:rPr>
              <a:t>  </a:t>
            </a:r>
            <a:r>
              <a:rPr lang="en-US" sz="6600" dirty="0" smtClean="0">
                <a:sym typeface="Wingdings"/>
              </a:rPr>
              <a:t>     </a:t>
            </a:r>
            <a:r>
              <a:rPr lang="en-US" sz="6600" dirty="0" smtClean="0">
                <a:solidFill>
                  <a:srgbClr val="FF0000"/>
                </a:solidFill>
                <a:sym typeface="Wingdings"/>
              </a:rPr>
              <a:t>   </a:t>
            </a:r>
            <a:r>
              <a:rPr lang="en-US" sz="6600" dirty="0" smtClean="0">
                <a:sym typeface="Wingdings"/>
              </a:rPr>
              <a:t>     </a:t>
            </a:r>
            <a:r>
              <a:rPr lang="en-US" sz="66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en-US" sz="6600" dirty="0">
              <a:solidFill>
                <a:srgbClr val="00B05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146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Variability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9259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262673"/>
                </a:solidFill>
              </a:rPr>
              <a:t>How the meaning of the data changes over time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Language evolution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Data availability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Sampling processes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Changes in characteristics of the data source</a:t>
            </a:r>
            <a:endParaRPr lang="en-US" dirty="0">
              <a:solidFill>
                <a:srgbClr val="262673"/>
              </a:solidFill>
            </a:endParaRPr>
          </a:p>
        </p:txBody>
      </p:sp>
      <p:pic>
        <p:nvPicPr>
          <p:cNvPr id="3074" name="Picture 2" descr="C:\Users\Beemer\Desktop\STSci\images\numbers\numbers-16804_1280.jpg"/>
          <p:cNvPicPr>
            <a:picLocks noChangeAspect="1" noChangeArrowheads="1"/>
          </p:cNvPicPr>
          <p:nvPr/>
        </p:nvPicPr>
        <p:blipFill>
          <a:blip r:embed="rId2"/>
          <a:srcRect l="27881" r="18619"/>
          <a:stretch>
            <a:fillRect/>
          </a:stretch>
        </p:blipFill>
        <p:spPr bwMode="auto">
          <a:xfrm>
            <a:off x="5003321" y="1554163"/>
            <a:ext cx="3657600" cy="45720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598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Viscosity &amp; Volatility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Both related to velocity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Viscosity: </a:t>
            </a:r>
            <a:r>
              <a:rPr lang="en-US" i="1" dirty="0" smtClean="0">
                <a:solidFill>
                  <a:srgbClr val="262673"/>
                </a:solidFill>
              </a:rPr>
              <a:t>data velocity relative to timescale of event being studied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Volatility: </a:t>
            </a:r>
            <a:r>
              <a:rPr lang="en-US" i="1" dirty="0" smtClean="0">
                <a:solidFill>
                  <a:srgbClr val="262673"/>
                </a:solidFill>
              </a:rPr>
              <a:t>rate of data loss and stable lifetime of data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(Scientific data often has practically unlimited lifespan, but social / business data may evaporate in finite time)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030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More V’s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262673"/>
                </a:solidFill>
              </a:rPr>
              <a:t>Viability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Another take on value.  Which data has meaningful relations to questions of interest?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Venue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Where does the data live and how do you get it?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Vocabulary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Metadata describing structure, content, &amp; provenance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Schemas, semantics, ontologies, taxonomies, vocabularies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Vagueness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Confusion about what “Big Data” means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83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Big Data in Climate Science</a:t>
            </a:r>
            <a:endParaRPr lang="en-US" dirty="0">
              <a:solidFill>
                <a:srgbClr val="262673"/>
              </a:solidFill>
            </a:endParaRPr>
          </a:p>
        </p:txBody>
      </p:sp>
      <p:pic>
        <p:nvPicPr>
          <p:cNvPr id="5" name="Content Placeholder 4" descr="sandy_simulation_500m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9412" y="1791057"/>
            <a:ext cx="3887103" cy="307081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856" y="1600200"/>
            <a:ext cx="3751943" cy="4525963"/>
          </a:xfrm>
        </p:spPr>
        <p:txBody>
          <a:bodyPr>
            <a:normAutofit fontScale="92500"/>
          </a:bodyPr>
          <a:lstStyle/>
          <a:p>
            <a:pPr marL="465138" indent="-465138">
              <a:spcBef>
                <a:spcPts val="1800"/>
              </a:spcBef>
            </a:pPr>
            <a:r>
              <a:rPr lang="en-US" sz="4000" dirty="0" smtClean="0">
                <a:solidFill>
                  <a:srgbClr val="262673"/>
                </a:solidFill>
              </a:rPr>
              <a:t>Models: </a:t>
            </a:r>
            <a:br>
              <a:rPr lang="en-US" sz="4000" dirty="0" smtClean="0">
                <a:solidFill>
                  <a:srgbClr val="262673"/>
                </a:solidFill>
              </a:rPr>
            </a:br>
            <a:r>
              <a:rPr lang="en-US" sz="4000" dirty="0" smtClean="0">
                <a:solidFill>
                  <a:srgbClr val="262673"/>
                </a:solidFill>
              </a:rPr>
              <a:t>Big Volume</a:t>
            </a:r>
          </a:p>
          <a:p>
            <a:pPr marL="465138" indent="-465138">
              <a:spcBef>
                <a:spcPts val="1800"/>
              </a:spcBef>
            </a:pPr>
            <a:r>
              <a:rPr lang="en-US" sz="4000" dirty="0" smtClean="0">
                <a:solidFill>
                  <a:srgbClr val="262673"/>
                </a:solidFill>
              </a:rPr>
              <a:t>Observations: </a:t>
            </a:r>
            <a:br>
              <a:rPr lang="en-US" sz="4000" dirty="0" smtClean="0">
                <a:solidFill>
                  <a:srgbClr val="262673"/>
                </a:solidFill>
              </a:rPr>
            </a:br>
            <a:r>
              <a:rPr lang="en-US" sz="4000" dirty="0" smtClean="0">
                <a:solidFill>
                  <a:srgbClr val="262673"/>
                </a:solidFill>
              </a:rPr>
              <a:t>Big Variety</a:t>
            </a:r>
          </a:p>
          <a:p>
            <a:pPr marL="465138" indent="-465138">
              <a:spcBef>
                <a:spcPts val="1800"/>
              </a:spcBef>
            </a:pPr>
            <a:r>
              <a:rPr lang="en-US" sz="4000" dirty="0" smtClean="0">
                <a:solidFill>
                  <a:srgbClr val="262673"/>
                </a:solidFill>
              </a:rPr>
              <a:t>The Future: </a:t>
            </a:r>
            <a:br>
              <a:rPr lang="en-US" sz="4000" dirty="0" smtClean="0">
                <a:solidFill>
                  <a:srgbClr val="262673"/>
                </a:solidFill>
              </a:rPr>
            </a:br>
            <a:r>
              <a:rPr lang="en-US" sz="4000" dirty="0" smtClean="0">
                <a:solidFill>
                  <a:srgbClr val="262673"/>
                </a:solidFill>
              </a:rPr>
              <a:t>Data Services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56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Dealing with Volume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34716" cy="4525963"/>
          </a:xfrm>
        </p:spPr>
        <p:txBody>
          <a:bodyPr numCol="2" spcCol="91440"/>
          <a:lstStyle/>
          <a:p>
            <a:r>
              <a:rPr lang="en-US" dirty="0" smtClean="0">
                <a:solidFill>
                  <a:srgbClr val="262673"/>
                </a:solidFill>
              </a:rPr>
              <a:t>Distill big data down to small information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Parallel and automated analysis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Automation requires standardization</a:t>
            </a:r>
          </a:p>
          <a:p>
            <a:endParaRPr lang="en-US" dirty="0">
              <a:solidFill>
                <a:srgbClr val="262673"/>
              </a:solidFill>
            </a:endParaRPr>
          </a:p>
          <a:p>
            <a:endParaRPr lang="en-US" dirty="0" smtClean="0">
              <a:solidFill>
                <a:srgbClr val="262673"/>
              </a:solidFill>
            </a:endParaRPr>
          </a:p>
          <a:p>
            <a:pPr marL="573088" indent="-346075">
              <a:tabLst>
                <a:tab pos="569913" algn="l"/>
              </a:tabLst>
            </a:pPr>
            <a:r>
              <a:rPr lang="en-US" sz="3600" dirty="0" smtClean="0">
                <a:solidFill>
                  <a:srgbClr val="262673"/>
                </a:solidFill>
              </a:rPr>
              <a:t>Standardize by reducing Variety:</a:t>
            </a:r>
          </a:p>
          <a:p>
            <a:pPr marL="969963" lvl="1"/>
            <a:r>
              <a:rPr lang="en-US" sz="3200" dirty="0" smtClean="0">
                <a:solidFill>
                  <a:srgbClr val="262673"/>
                </a:solidFill>
              </a:rPr>
              <a:t>Format</a:t>
            </a:r>
          </a:p>
          <a:p>
            <a:pPr marL="969963" lvl="1"/>
            <a:r>
              <a:rPr lang="en-US" sz="3200" dirty="0" smtClean="0">
                <a:solidFill>
                  <a:srgbClr val="262673"/>
                </a:solidFill>
              </a:rPr>
              <a:t>Standards</a:t>
            </a:r>
          </a:p>
          <a:p>
            <a:pPr marL="969963" lvl="1"/>
            <a:r>
              <a:rPr lang="en-US" sz="3200" dirty="0" smtClean="0">
                <a:solidFill>
                  <a:srgbClr val="262673"/>
                </a:solidFill>
              </a:rPr>
              <a:t>Structure</a:t>
            </a:r>
          </a:p>
          <a:p>
            <a:pPr marL="0" indent="0">
              <a:buNone/>
            </a:pP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130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Data Formatting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262673"/>
                </a:solidFill>
              </a:rPr>
              <a:t>NetCDF:</a:t>
            </a:r>
          </a:p>
          <a:p>
            <a:pPr lvl="1"/>
            <a:r>
              <a:rPr lang="en-US" sz="2800" dirty="0" smtClean="0">
                <a:solidFill>
                  <a:srgbClr val="262673"/>
                </a:solidFill>
              </a:rPr>
              <a:t>Self-describing</a:t>
            </a:r>
          </a:p>
          <a:p>
            <a:pPr lvl="1"/>
            <a:r>
              <a:rPr lang="en-US" sz="2800" dirty="0" smtClean="0">
                <a:solidFill>
                  <a:srgbClr val="262673"/>
                </a:solidFill>
              </a:rPr>
              <a:t>Machine-independent</a:t>
            </a:r>
          </a:p>
          <a:p>
            <a:pPr lvl="1"/>
            <a:r>
              <a:rPr lang="en-US" sz="2800" dirty="0" smtClean="0">
                <a:solidFill>
                  <a:srgbClr val="262673"/>
                </a:solidFill>
              </a:rPr>
              <a:t>Integrated metadata</a:t>
            </a:r>
          </a:p>
          <a:p>
            <a:pPr lvl="1"/>
            <a:r>
              <a:rPr lang="en-US" sz="2800" dirty="0" smtClean="0">
                <a:solidFill>
                  <a:srgbClr val="262673"/>
                </a:solidFill>
              </a:rPr>
              <a:t>Geo-data oriented data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4191000" cy="45259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262673"/>
                </a:solidFill>
              </a:rPr>
              <a:t>Archive Specs:</a:t>
            </a:r>
          </a:p>
          <a:p>
            <a:pPr lvl="1"/>
            <a:r>
              <a:rPr lang="en-US" sz="2800" dirty="0">
                <a:solidFill>
                  <a:srgbClr val="262673"/>
                </a:solidFill>
              </a:rPr>
              <a:t>1 variable per file</a:t>
            </a:r>
          </a:p>
          <a:p>
            <a:pPr lvl="1"/>
            <a:r>
              <a:rPr lang="en-US" sz="2800" dirty="0">
                <a:solidFill>
                  <a:srgbClr val="262673"/>
                </a:solidFill>
              </a:rPr>
              <a:t>Filename conventions</a:t>
            </a:r>
          </a:p>
          <a:p>
            <a:pPr lvl="1"/>
            <a:r>
              <a:rPr lang="en-US" sz="2800" dirty="0" smtClean="0">
                <a:solidFill>
                  <a:srgbClr val="262673"/>
                </a:solidFill>
              </a:rPr>
              <a:t>Metadata requirements</a:t>
            </a:r>
            <a:endParaRPr lang="en-US" sz="2800" dirty="0">
              <a:solidFill>
                <a:srgbClr val="262673"/>
              </a:solidFill>
            </a:endParaRPr>
          </a:p>
          <a:p>
            <a:pPr lvl="1"/>
            <a:r>
              <a:rPr lang="en-US" sz="2800" dirty="0" smtClean="0">
                <a:solidFill>
                  <a:srgbClr val="262673"/>
                </a:solidFill>
              </a:rPr>
              <a:t>Standard </a:t>
            </a:r>
            <a:r>
              <a:rPr lang="en-US" sz="2800" dirty="0">
                <a:solidFill>
                  <a:srgbClr val="262673"/>
                </a:solidFill>
              </a:rPr>
              <a:t>set of </a:t>
            </a:r>
            <a:r>
              <a:rPr lang="en-US" sz="2800" dirty="0" smtClean="0">
                <a:solidFill>
                  <a:srgbClr val="262673"/>
                </a:solidFill>
              </a:rPr>
              <a:t>outputs</a:t>
            </a:r>
            <a:endParaRPr lang="en-US" sz="2800" dirty="0">
              <a:solidFill>
                <a:srgbClr val="262673"/>
              </a:solidFill>
            </a:endParaRPr>
          </a:p>
          <a:p>
            <a:pPr marL="0" indent="0">
              <a:buNone/>
            </a:pPr>
            <a:endParaRPr lang="en-US" sz="3200" dirty="0" smtClean="0">
              <a:solidFill>
                <a:srgbClr val="26267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56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Data Standards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endParaRPr lang="en-US" dirty="0" smtClean="0">
              <a:solidFill>
                <a:srgbClr val="262673"/>
              </a:solidFill>
            </a:endParaRPr>
          </a:p>
          <a:p>
            <a:endParaRPr lang="en-US" dirty="0" smtClean="0">
              <a:solidFill>
                <a:srgbClr val="262673"/>
              </a:solidFill>
            </a:endParaRPr>
          </a:p>
          <a:p>
            <a:r>
              <a:rPr lang="en-US" dirty="0" smtClean="0">
                <a:solidFill>
                  <a:srgbClr val="262673"/>
                </a:solidFill>
              </a:rPr>
              <a:t>Community-governed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Extensive and detailed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Resolves many representation questions</a:t>
            </a:r>
          </a:p>
          <a:p>
            <a:endParaRPr lang="en-US" dirty="0" smtClean="0">
              <a:solidFill>
                <a:srgbClr val="262673"/>
              </a:solidFill>
              <a:latin typeface="Courier"/>
              <a:cs typeface="Courier"/>
            </a:endParaRPr>
          </a:p>
          <a:p>
            <a:r>
              <a:rPr lang="en-US" sz="2800" dirty="0" smtClean="0">
                <a:solidFill>
                  <a:srgbClr val="262673"/>
                </a:solidFill>
              </a:rPr>
              <a:t>Rules governing file element naming conventions and metadata contents for </a:t>
            </a:r>
            <a:r>
              <a:rPr lang="en-US" sz="2800" dirty="0" err="1" smtClean="0">
                <a:solidFill>
                  <a:srgbClr val="262673"/>
                </a:solidFill>
              </a:rPr>
              <a:t>NetCDF</a:t>
            </a:r>
            <a:endParaRPr lang="en-US" sz="2800" dirty="0" smtClean="0">
              <a:solidFill>
                <a:srgbClr val="262673"/>
              </a:solidFill>
            </a:endParaRPr>
          </a:p>
          <a:p>
            <a:r>
              <a:rPr lang="en-US" sz="2800" dirty="0" smtClean="0">
                <a:solidFill>
                  <a:srgbClr val="262673"/>
                </a:solidFill>
              </a:rPr>
              <a:t>Controlled vocabulary for semantic attributes (physical quantity, canonical units)</a:t>
            </a:r>
          </a:p>
        </p:txBody>
      </p:sp>
      <p:pic>
        <p:nvPicPr>
          <p:cNvPr id="6" name="Picture 5" descr="CF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3" y="1600200"/>
            <a:ext cx="3342983" cy="9246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857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894"/>
            <a:ext cx="8229600" cy="868362"/>
          </a:xfrm>
        </p:spPr>
        <p:txBody>
          <a:bodyPr/>
          <a:lstStyle/>
          <a:p>
            <a:r>
              <a:rPr lang="en-US" sz="4000" dirty="0" smtClean="0">
                <a:solidFill>
                  <a:srgbClr val="262673"/>
                </a:solidFill>
              </a:rPr>
              <a:t>NetCDF + CF enables smart tools</a:t>
            </a:r>
            <a:endParaRPr lang="en-US" sz="4000" dirty="0">
              <a:solidFill>
                <a:srgbClr val="262673"/>
              </a:solidFill>
            </a:endParaRPr>
          </a:p>
        </p:txBody>
      </p:sp>
      <p:pic>
        <p:nvPicPr>
          <p:cNvPr id="53250" name="Picture 2" descr="C:\Users\Beemer\Desktop\Screen shot 2012-07-09 at 2.20.09 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903" y="1541921"/>
            <a:ext cx="3487674" cy="2856738"/>
          </a:xfrm>
          <a:prstGeom prst="rect">
            <a:avLst/>
          </a:prstGeom>
          <a:noFill/>
        </p:spPr>
      </p:pic>
      <p:pic>
        <p:nvPicPr>
          <p:cNvPr id="53252" name="Picture 4" descr="C:\Users\Beemer\Desktop\Screen shot 2012-07-09 at 2.19.42 P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5420" y="1359884"/>
            <a:ext cx="4609338" cy="4007612"/>
          </a:xfrm>
          <a:prstGeom prst="rect">
            <a:avLst/>
          </a:prstGeom>
          <a:noFill/>
        </p:spPr>
      </p:pic>
      <p:pic>
        <p:nvPicPr>
          <p:cNvPr id="53251" name="Picture 3" descr="C:\Users\Beemer\Desktop\Screen shot 2012-07-09 at 2.19.50 P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7220" y="4294793"/>
            <a:ext cx="5351272" cy="2506218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325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Roadmap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US" sz="3600" dirty="0" smtClean="0">
                <a:solidFill>
                  <a:srgbClr val="262673"/>
                </a:solidFill>
              </a:rPr>
              <a:t>What </a:t>
            </a:r>
            <a:r>
              <a:rPr lang="en-US" sz="3600" dirty="0" smtClean="0">
                <a:solidFill>
                  <a:srgbClr val="262673"/>
                </a:solidFill>
              </a:rPr>
              <a:t>Big Data Is</a:t>
            </a:r>
          </a:p>
          <a:p>
            <a:r>
              <a:rPr lang="en-US" sz="3600" dirty="0" smtClean="0">
                <a:solidFill>
                  <a:srgbClr val="262673"/>
                </a:solidFill>
              </a:rPr>
              <a:t>The Big V’s</a:t>
            </a:r>
          </a:p>
          <a:p>
            <a:pPr lvl="1"/>
            <a:r>
              <a:rPr lang="en-US" sz="3200" dirty="0" smtClean="0">
                <a:solidFill>
                  <a:srgbClr val="262673"/>
                </a:solidFill>
              </a:rPr>
              <a:t>Volume</a:t>
            </a:r>
          </a:p>
          <a:p>
            <a:pPr lvl="1"/>
            <a:r>
              <a:rPr lang="en-US" sz="3200" dirty="0" smtClean="0">
                <a:solidFill>
                  <a:srgbClr val="262673"/>
                </a:solidFill>
              </a:rPr>
              <a:t>Variety</a:t>
            </a:r>
          </a:p>
          <a:p>
            <a:pPr lvl="1"/>
            <a:r>
              <a:rPr lang="en-US" sz="3200" dirty="0" smtClean="0">
                <a:solidFill>
                  <a:srgbClr val="262673"/>
                </a:solidFill>
              </a:rPr>
              <a:t>Velocity</a:t>
            </a:r>
          </a:p>
          <a:p>
            <a:pPr lvl="1"/>
            <a:r>
              <a:rPr lang="en-US" sz="3200" dirty="0" smtClean="0">
                <a:solidFill>
                  <a:srgbClr val="262673"/>
                </a:solidFill>
              </a:rPr>
              <a:t>…</a:t>
            </a:r>
          </a:p>
          <a:p>
            <a:pPr lvl="1"/>
            <a:endParaRPr lang="en-US" sz="3200" dirty="0" smtClean="0">
              <a:solidFill>
                <a:srgbClr val="262673"/>
              </a:solidFill>
            </a:endParaRPr>
          </a:p>
          <a:p>
            <a:r>
              <a:rPr lang="en-US" sz="3600" dirty="0" smtClean="0">
                <a:solidFill>
                  <a:srgbClr val="262673"/>
                </a:solidFill>
              </a:rPr>
              <a:t>Big Data in Climate Science</a:t>
            </a:r>
          </a:p>
          <a:p>
            <a:pPr lvl="1"/>
            <a:r>
              <a:rPr lang="en-US" sz="3200" dirty="0" smtClean="0">
                <a:solidFill>
                  <a:srgbClr val="262673"/>
                </a:solidFill>
              </a:rPr>
              <a:t>Dealing with Volume</a:t>
            </a:r>
          </a:p>
          <a:p>
            <a:pPr lvl="1"/>
            <a:r>
              <a:rPr lang="en-US" sz="3200" dirty="0" smtClean="0">
                <a:solidFill>
                  <a:srgbClr val="262673"/>
                </a:solidFill>
              </a:rPr>
              <a:t>Dealing with Variety</a:t>
            </a:r>
          </a:p>
          <a:p>
            <a:r>
              <a:rPr lang="en-US" sz="3600" dirty="0" smtClean="0">
                <a:solidFill>
                  <a:srgbClr val="262673"/>
                </a:solidFill>
              </a:rPr>
              <a:t>Data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139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Data Structure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262673"/>
                </a:solidFill>
              </a:rPr>
              <a:t>Fields (synoptic) </a:t>
            </a:r>
            <a:r>
              <a:rPr lang="en-US" dirty="0" err="1" smtClean="0">
                <a:solidFill>
                  <a:srgbClr val="262673"/>
                </a:solidFill>
              </a:rPr>
              <a:t>vs</a:t>
            </a:r>
            <a:r>
              <a:rPr lang="en-US" dirty="0" smtClean="0">
                <a:solidFill>
                  <a:srgbClr val="262673"/>
                </a:solidFill>
              </a:rPr>
              <a:t> rods (</a:t>
            </a:r>
            <a:r>
              <a:rPr lang="en-US" dirty="0" err="1" smtClean="0">
                <a:solidFill>
                  <a:srgbClr val="262673"/>
                </a:solidFill>
              </a:rPr>
              <a:t>timeseries</a:t>
            </a:r>
            <a:r>
              <a:rPr lang="en-US" dirty="0" smtClean="0">
                <a:solidFill>
                  <a:srgbClr val="262673"/>
                </a:solidFill>
              </a:rPr>
              <a:t>)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Data generation </a:t>
            </a:r>
            <a:r>
              <a:rPr lang="en-US" dirty="0" err="1" smtClean="0">
                <a:solidFill>
                  <a:srgbClr val="262673"/>
                </a:solidFill>
              </a:rPr>
              <a:t>vs</a:t>
            </a:r>
            <a:r>
              <a:rPr lang="en-US" dirty="0" smtClean="0">
                <a:solidFill>
                  <a:srgbClr val="262673"/>
                </a:solidFill>
              </a:rPr>
              <a:t> data usage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Transposition needs ALL THE DATA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Expensive in either memory or time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Big task if you do it all at once at the end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Less so if you amortize across data generation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Intermediate: granules</a:t>
            </a:r>
            <a:r>
              <a:rPr lang="en-US" dirty="0">
                <a:solidFill>
                  <a:srgbClr val="262673"/>
                </a:solidFill>
              </a:rPr>
              <a:t> </a:t>
            </a:r>
            <a:r>
              <a:rPr lang="en-US" dirty="0" smtClean="0">
                <a:solidFill>
                  <a:srgbClr val="262673"/>
                </a:solidFill>
              </a:rPr>
              <a:t>/ chunking / tiling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Small granules </a:t>
            </a:r>
            <a:r>
              <a:rPr lang="en-US" dirty="0" err="1" smtClean="0">
                <a:solidFill>
                  <a:srgbClr val="262673"/>
                </a:solidFill>
              </a:rPr>
              <a:t>vs</a:t>
            </a:r>
            <a:r>
              <a:rPr lang="en-US" dirty="0" smtClean="0">
                <a:solidFill>
                  <a:srgbClr val="262673"/>
                </a:solidFill>
              </a:rPr>
              <a:t> dual representation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Logical organization </a:t>
            </a:r>
            <a:r>
              <a:rPr lang="en-US" dirty="0" err="1" smtClean="0">
                <a:solidFill>
                  <a:srgbClr val="262673"/>
                </a:solidFill>
              </a:rPr>
              <a:t>vs</a:t>
            </a:r>
            <a:r>
              <a:rPr lang="en-US" dirty="0" smtClean="0">
                <a:solidFill>
                  <a:srgbClr val="262673"/>
                </a:solidFill>
              </a:rPr>
              <a:t> physical organization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Figure out what best suits your users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09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62673"/>
                </a:solidFill>
              </a:rPr>
              <a:t>Archiving Lessons Learned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62673"/>
                </a:solidFill>
              </a:rPr>
              <a:t>Automate everything </a:t>
            </a:r>
            <a:r>
              <a:rPr lang="en-US" dirty="0">
                <a:solidFill>
                  <a:srgbClr val="262673"/>
                </a:solidFill>
              </a:rPr>
              <a:t>y</a:t>
            </a:r>
            <a:r>
              <a:rPr lang="en-US" dirty="0" smtClean="0">
                <a:solidFill>
                  <a:srgbClr val="262673"/>
                </a:solidFill>
              </a:rPr>
              <a:t>ou </a:t>
            </a:r>
            <a:r>
              <a:rPr lang="en-US" dirty="0">
                <a:solidFill>
                  <a:srgbClr val="262673"/>
                </a:solidFill>
              </a:rPr>
              <a:t>c</a:t>
            </a:r>
            <a:r>
              <a:rPr lang="en-US" dirty="0" smtClean="0">
                <a:solidFill>
                  <a:srgbClr val="262673"/>
                </a:solidFill>
              </a:rPr>
              <a:t>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62673"/>
                </a:solidFill>
              </a:rPr>
              <a:t>Be stringent </a:t>
            </a:r>
            <a:r>
              <a:rPr lang="en-US" dirty="0">
                <a:solidFill>
                  <a:srgbClr val="262673"/>
                </a:solidFill>
              </a:rPr>
              <a:t>a</a:t>
            </a:r>
            <a:r>
              <a:rPr lang="en-US" dirty="0" smtClean="0">
                <a:solidFill>
                  <a:srgbClr val="262673"/>
                </a:solidFill>
              </a:rPr>
              <a:t>bout </a:t>
            </a:r>
            <a:r>
              <a:rPr lang="en-US" dirty="0">
                <a:solidFill>
                  <a:srgbClr val="262673"/>
                </a:solidFill>
              </a:rPr>
              <a:t>s</a:t>
            </a:r>
            <a:r>
              <a:rPr lang="en-US" dirty="0" smtClean="0">
                <a:solidFill>
                  <a:srgbClr val="262673"/>
                </a:solidFill>
              </a:rPr>
              <a:t>pecs &amp; standards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62673"/>
                </a:solidFill>
              </a:rPr>
              <a:t>Minimize splitting; maximize segregation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62673"/>
                </a:solidFill>
              </a:rPr>
              <a:t>Version your data &amp; plan for iteration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62673"/>
                </a:solidFill>
              </a:rPr>
              <a:t>Structure data to suit end uses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62673"/>
                </a:solidFill>
              </a:rPr>
              <a:t>Prioritize based on end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62673"/>
                </a:solidFill>
              </a:rPr>
              <a:t>Filenames are not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63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800905"/>
          </a:xfrm>
        </p:spPr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Dealing with Irreducible Variety: Maximize Discoverability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75543"/>
            <a:ext cx="4038600" cy="405062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262673"/>
                </a:solidFill>
              </a:rPr>
              <a:t>Use a short “discovery metadata” profile common to EVERYTHING </a:t>
            </a:r>
            <a:br>
              <a:rPr lang="en-US" sz="3200" dirty="0" smtClean="0">
                <a:solidFill>
                  <a:srgbClr val="262673"/>
                </a:solidFill>
              </a:rPr>
            </a:br>
            <a:r>
              <a:rPr lang="en-US" sz="3200" dirty="0" smtClean="0">
                <a:solidFill>
                  <a:srgbClr val="262673"/>
                </a:solidFill>
              </a:rPr>
              <a:t>in the archive</a:t>
            </a:r>
          </a:p>
          <a:p>
            <a:pPr lvl="1"/>
            <a:r>
              <a:rPr lang="en-US" sz="2800" dirty="0" smtClean="0">
                <a:solidFill>
                  <a:srgbClr val="262673"/>
                </a:solidFill>
              </a:rPr>
              <a:t>Then: Dublin Core</a:t>
            </a:r>
          </a:p>
          <a:p>
            <a:pPr lvl="1"/>
            <a:r>
              <a:rPr lang="en-US" sz="2800" dirty="0" smtClean="0">
                <a:solidFill>
                  <a:srgbClr val="262673"/>
                </a:solidFill>
              </a:rPr>
              <a:t> Now: ISO-19115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75543"/>
            <a:ext cx="4038600" cy="40506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62673"/>
                </a:solidFill>
              </a:rPr>
              <a:t>Doesn’t need to be comprehensive; 80% coverage nets big improvement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Controlled vocabulary for semantics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Well-documented profile is important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59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548644"/>
            <a:ext cx="4040188" cy="1493231"/>
          </a:xfr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sz="4000" b="0" dirty="0" smtClean="0">
                <a:solidFill>
                  <a:srgbClr val="262673"/>
                </a:solidFill>
                <a:latin typeface="+mj-lt"/>
                <a:ea typeface="+mj-ea"/>
                <a:cs typeface="+mj-cs"/>
              </a:rPr>
              <a:t>Documentation Is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262673"/>
                </a:solidFill>
              </a:rPr>
              <a:t>Data producers know the information but don’t need it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Data consumers need the information but don</a:t>
            </a:r>
            <a:r>
              <a:rPr lang="fr-FR" sz="2800" dirty="0" smtClean="0">
                <a:solidFill>
                  <a:srgbClr val="262673"/>
                </a:solidFill>
              </a:rPr>
              <a:t>’</a:t>
            </a:r>
            <a:r>
              <a:rPr lang="en-US" sz="2800" dirty="0" smtClean="0">
                <a:solidFill>
                  <a:srgbClr val="262673"/>
                </a:solidFill>
              </a:rPr>
              <a:t>t know it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Incentives?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Unsolved problem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548644"/>
            <a:ext cx="4041775" cy="1493231"/>
          </a:xfr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sz="4000" b="0" dirty="0" smtClean="0">
                <a:solidFill>
                  <a:srgbClr val="262673"/>
                </a:solidFill>
                <a:latin typeface="+mj-lt"/>
                <a:ea typeface="+mj-ea"/>
                <a:cs typeface="+mj-cs"/>
              </a:rPr>
              <a:t>General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262673"/>
                </a:solidFill>
              </a:rPr>
              <a:t>Have to meet data producers’ needs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Data curation</a:t>
            </a:r>
          </a:p>
          <a:p>
            <a:pPr lvl="1"/>
            <a:r>
              <a:rPr lang="en-US" sz="2400" dirty="0" smtClean="0">
                <a:solidFill>
                  <a:srgbClr val="262673"/>
                </a:solidFill>
              </a:rPr>
              <a:t>Agile</a:t>
            </a:r>
          </a:p>
          <a:p>
            <a:pPr lvl="1"/>
            <a:r>
              <a:rPr lang="en-US" sz="2400" dirty="0" smtClean="0">
                <a:solidFill>
                  <a:srgbClr val="262673"/>
                </a:solidFill>
              </a:rPr>
              <a:t>Humans still beat machines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Be a middleman in the data supply chain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594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The Future: Data Services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500" i="1" dirty="0" smtClean="0">
                <a:solidFill>
                  <a:srgbClr val="262673"/>
                </a:solidFill>
              </a:rPr>
              <a:t>Analyze and transform data </a:t>
            </a:r>
            <a:br>
              <a:rPr lang="en-US" sz="3500" i="1" dirty="0" smtClean="0">
                <a:solidFill>
                  <a:srgbClr val="262673"/>
                </a:solidFill>
              </a:rPr>
            </a:br>
            <a:r>
              <a:rPr lang="en-US" sz="3500" i="1" dirty="0" smtClean="0">
                <a:solidFill>
                  <a:srgbClr val="262673"/>
                </a:solidFill>
              </a:rPr>
              <a:t>before transfer to end user</a:t>
            </a:r>
            <a:endParaRPr lang="en-US" sz="3000" i="1" dirty="0" smtClean="0">
              <a:solidFill>
                <a:srgbClr val="262673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262673"/>
              </a:solidFill>
            </a:endParaRPr>
          </a:p>
          <a:p>
            <a:pPr algn="ctr">
              <a:buNone/>
            </a:pPr>
            <a:r>
              <a:rPr lang="en-US" dirty="0" smtClean="0">
                <a:solidFill>
                  <a:srgbClr val="262673"/>
                </a:solidFill>
              </a:rPr>
              <a:t>Network $ &gt; </a:t>
            </a:r>
            <a:r>
              <a:rPr lang="en-US" dirty="0">
                <a:solidFill>
                  <a:srgbClr val="262673"/>
                </a:solidFill>
              </a:rPr>
              <a:t>Disk </a:t>
            </a:r>
            <a:r>
              <a:rPr lang="en-US" dirty="0" smtClean="0">
                <a:solidFill>
                  <a:srgbClr val="262673"/>
                </a:solidFill>
              </a:rPr>
              <a:t>$ &gt; CPU $</a:t>
            </a:r>
          </a:p>
          <a:p>
            <a:pPr algn="ctr">
              <a:buNone/>
            </a:pPr>
            <a:r>
              <a:rPr lang="en-US" dirty="0" smtClean="0">
                <a:solidFill>
                  <a:srgbClr val="262673"/>
                </a:solidFill>
              </a:rPr>
              <a:t>∴ Server-side computation makes sense</a:t>
            </a:r>
            <a:endParaRPr lang="en-US" dirty="0">
              <a:solidFill>
                <a:srgbClr val="262673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262673"/>
              </a:solidFill>
            </a:endParaRPr>
          </a:p>
          <a:p>
            <a:r>
              <a:rPr lang="en-US" sz="2800" dirty="0" smtClean="0">
                <a:solidFill>
                  <a:srgbClr val="262673"/>
                </a:solidFill>
              </a:rPr>
              <a:t>Reduce the need for large data downloads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Capture expertise as automated processing</a:t>
            </a:r>
          </a:p>
          <a:p>
            <a:r>
              <a:rPr lang="en-US" sz="2800" dirty="0" smtClean="0">
                <a:solidFill>
                  <a:srgbClr val="262673"/>
                </a:solidFill>
              </a:rPr>
              <a:t>Improve usability for applications &amp; non-specialists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43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4729655" y="1213436"/>
            <a:ext cx="4135371" cy="5505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Draft Architecture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The Capstone System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752824" cy="4525963"/>
          </a:xfrm>
        </p:spPr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Web-based server-side data analysis</a:t>
            </a:r>
            <a:endParaRPr lang="en-US" dirty="0">
              <a:solidFill>
                <a:srgbClr val="262673"/>
              </a:solidFill>
            </a:endParaRPr>
          </a:p>
          <a:p>
            <a:r>
              <a:rPr lang="en-US" dirty="0" smtClean="0">
                <a:solidFill>
                  <a:srgbClr val="262673"/>
                </a:solidFill>
              </a:rPr>
              <a:t>Modular community-governed toolbox architecture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Chained </a:t>
            </a:r>
            <a:r>
              <a:rPr lang="en-US" dirty="0">
                <a:solidFill>
                  <a:srgbClr val="262673"/>
                </a:solidFill>
              </a:rPr>
              <a:t>data services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Workflow persistence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Share, cite, discuss, etc.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Proposal submitted to DIBBs</a:t>
            </a:r>
            <a:endParaRPr lang="en-US" dirty="0">
              <a:solidFill>
                <a:srgbClr val="262673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32446" y="1723005"/>
            <a:ext cx="3932711" cy="4743980"/>
            <a:chOff x="2298425" y="1336570"/>
            <a:chExt cx="3932711" cy="4743980"/>
          </a:xfrm>
        </p:grpSpPr>
        <p:sp>
          <p:nvSpPr>
            <p:cNvPr id="8" name="Shape 91"/>
            <p:cNvSpPr txBox="1"/>
            <p:nvPr/>
          </p:nvSpPr>
          <p:spPr>
            <a:xfrm>
              <a:off x="2298425" y="5371900"/>
              <a:ext cx="616225" cy="35432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CMIP</a:t>
              </a:r>
              <a:endPara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92"/>
            <p:cNvSpPr txBox="1"/>
            <p:nvPr/>
          </p:nvSpPr>
          <p:spPr>
            <a:xfrm>
              <a:off x="2298428" y="5726225"/>
              <a:ext cx="1064485" cy="35432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CORDEX</a:t>
              </a:r>
            </a:p>
          </p:txBody>
        </p:sp>
        <p:sp>
          <p:nvSpPr>
            <p:cNvPr id="10" name="Shape 93"/>
            <p:cNvSpPr txBox="1"/>
            <p:nvPr/>
          </p:nvSpPr>
          <p:spPr>
            <a:xfrm>
              <a:off x="2914650" y="5371900"/>
              <a:ext cx="838200" cy="35432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 anchorCtr="1">
              <a:noAutofit/>
            </a:bodyPr>
            <a:lstStyle/>
            <a:p>
              <a:pPr algn="ctr">
                <a:buClr>
                  <a:schemeClr val="dk1"/>
                </a:buClr>
                <a:buSzPct val="25000"/>
              </a:pPr>
              <a:r>
                <a:rPr lang="en-US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CORE.II</a:t>
              </a:r>
              <a:endPara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94"/>
            <p:cNvSpPr txBox="1"/>
            <p:nvPr/>
          </p:nvSpPr>
          <p:spPr>
            <a:xfrm>
              <a:off x="3752850" y="5371899"/>
              <a:ext cx="709968" cy="35432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Obs</a:t>
              </a:r>
              <a:endPara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5"/>
            <p:cNvSpPr txBox="1"/>
            <p:nvPr/>
          </p:nvSpPr>
          <p:spPr>
            <a:xfrm>
              <a:off x="4478105" y="5371900"/>
              <a:ext cx="1753031" cy="646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18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ARCHIVES</a:t>
              </a:r>
              <a:br>
                <a:rPr lang="en-US" sz="18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NetCDF</a:t>
              </a:r>
              <a:r>
                <a:rPr lang="en-US" sz="12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Glade</a:t>
              </a:r>
              <a:endPara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6"/>
            <p:cNvSpPr txBox="1"/>
            <p:nvPr/>
          </p:nvSpPr>
          <p:spPr>
            <a:xfrm>
              <a:off x="2298427" y="4717955"/>
              <a:ext cx="1177587" cy="36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OPeNDAP</a:t>
              </a:r>
              <a:endPara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7"/>
            <p:cNvSpPr txBox="1"/>
            <p:nvPr/>
          </p:nvSpPr>
          <p:spPr>
            <a:xfrm>
              <a:off x="4478105" y="4690659"/>
              <a:ext cx="1752900" cy="56415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-US" sz="18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 SERVICES</a:t>
              </a:r>
              <a:br>
                <a:rPr lang="en-US" sz="18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Access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01"/>
            <p:cNvSpPr txBox="1"/>
            <p:nvPr/>
          </p:nvSpPr>
          <p:spPr>
            <a:xfrm>
              <a:off x="3697771" y="4717955"/>
              <a:ext cx="765047" cy="36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TDS</a:t>
              </a:r>
            </a:p>
          </p:txBody>
        </p:sp>
        <p:sp>
          <p:nvSpPr>
            <p:cNvPr id="17" name="Shape 104"/>
            <p:cNvSpPr txBox="1"/>
            <p:nvPr/>
          </p:nvSpPr>
          <p:spPr>
            <a:xfrm>
              <a:off x="2298426" y="4116342"/>
              <a:ext cx="2164391" cy="3693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Thredds</a:t>
              </a:r>
              <a:endPara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06"/>
            <p:cNvSpPr txBox="1"/>
            <p:nvPr/>
          </p:nvSpPr>
          <p:spPr>
            <a:xfrm>
              <a:off x="4478105" y="4085233"/>
              <a:ext cx="1753031" cy="5539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CATALOG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Access </a:t>
              </a: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Inventory</a:t>
              </a:r>
            </a:p>
          </p:txBody>
        </p:sp>
        <p:sp>
          <p:nvSpPr>
            <p:cNvPr id="19" name="Shape 108"/>
            <p:cNvSpPr txBox="1"/>
            <p:nvPr/>
          </p:nvSpPr>
          <p:spPr>
            <a:xfrm>
              <a:off x="2298427" y="3489351"/>
              <a:ext cx="1177587" cy="35349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Scheduler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09"/>
            <p:cNvSpPr txBox="1"/>
            <p:nvPr/>
          </p:nvSpPr>
          <p:spPr>
            <a:xfrm>
              <a:off x="3673429" y="3485148"/>
              <a:ext cx="789388" cy="35769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Cache</a:t>
              </a:r>
              <a:endPara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10"/>
            <p:cNvSpPr txBox="1"/>
            <p:nvPr/>
          </p:nvSpPr>
          <p:spPr>
            <a:xfrm>
              <a:off x="2298426" y="2892402"/>
              <a:ext cx="2164391" cy="3693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NCO, OCGIS, </a:t>
              </a:r>
              <a:r>
                <a:rPr lang="en-US" sz="1800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Xarray</a:t>
              </a:r>
              <a:endPara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11"/>
            <p:cNvSpPr txBox="1"/>
            <p:nvPr/>
          </p:nvSpPr>
          <p:spPr>
            <a:xfrm>
              <a:off x="4478105" y="3434757"/>
              <a:ext cx="1753031" cy="5539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PROCESSING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 Management</a:t>
              </a:r>
            </a:p>
          </p:txBody>
        </p:sp>
        <p:sp>
          <p:nvSpPr>
            <p:cNvPr id="23" name="Shape 112"/>
            <p:cNvSpPr txBox="1"/>
            <p:nvPr/>
          </p:nvSpPr>
          <p:spPr>
            <a:xfrm>
              <a:off x="4478105" y="2837810"/>
              <a:ext cx="1753031" cy="5778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MICROSERVICES</a:t>
              </a:r>
              <a:endPara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RESTful</a:t>
              </a:r>
              <a:r>
                <a:rPr lang="en-US" sz="12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APIs</a:t>
              </a:r>
              <a:endPara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13"/>
            <p:cNvSpPr txBox="1"/>
            <p:nvPr/>
          </p:nvSpPr>
          <p:spPr>
            <a:xfrm>
              <a:off x="2298426" y="2313307"/>
              <a:ext cx="2164392" cy="37123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Microservice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Catalog</a:t>
              </a:r>
            </a:p>
          </p:txBody>
        </p:sp>
        <p:sp>
          <p:nvSpPr>
            <p:cNvPr id="25" name="Shape 114"/>
            <p:cNvSpPr txBox="1"/>
            <p:nvPr/>
          </p:nvSpPr>
          <p:spPr>
            <a:xfrm>
              <a:off x="4478105" y="2071057"/>
              <a:ext cx="1753031" cy="53909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 SERVICES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Discovery, Persistence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15"/>
            <p:cNvSpPr txBox="1"/>
            <p:nvPr/>
          </p:nvSpPr>
          <p:spPr>
            <a:xfrm>
              <a:off x="4478105" y="1336570"/>
              <a:ext cx="1753031" cy="5539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</a:t>
              </a:r>
              <a:r>
                <a:rPr lang="en-US" sz="12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UI</a:t>
              </a:r>
              <a:endParaRPr lang="en-US" sz="12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16"/>
            <p:cNvSpPr txBox="1"/>
            <p:nvPr/>
          </p:nvSpPr>
          <p:spPr>
            <a:xfrm>
              <a:off x="2298428" y="1943975"/>
              <a:ext cx="2164390" cy="3693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Workflow Repository</a:t>
              </a:r>
            </a:p>
          </p:txBody>
        </p:sp>
        <p:sp>
          <p:nvSpPr>
            <p:cNvPr id="28" name="Shape 117"/>
            <p:cNvSpPr txBox="1"/>
            <p:nvPr/>
          </p:nvSpPr>
          <p:spPr>
            <a:xfrm>
              <a:off x="2298426" y="1377487"/>
              <a:ext cx="2164391" cy="3693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Workflow 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</a:t>
              </a:r>
              <a:r>
                <a:rPr lang="en-US" sz="18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26"/>
            <p:cNvSpPr txBox="1"/>
            <p:nvPr/>
          </p:nvSpPr>
          <p:spPr>
            <a:xfrm>
              <a:off x="3362913" y="5726225"/>
              <a:ext cx="1099906" cy="35432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NARCCAP</a:t>
              </a:r>
            </a:p>
          </p:txBody>
        </p:sp>
      </p:grp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6400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Questions?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7" name="Content Placeholder 6" descr="binary-1044145_192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333" y="1600200"/>
            <a:ext cx="6283333" cy="4525963"/>
          </a:xfrm>
        </p:spPr>
      </p:pic>
    </p:spTree>
    <p:extLst>
      <p:ext uri="{BB962C8B-B14F-4D97-AF65-F5344CB8AC3E}">
        <p14:creationId xmlns="" xmlns:p14="http://schemas.microsoft.com/office/powerpoint/2010/main" val="10283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42566" cy="1143000"/>
          </a:xfrm>
        </p:spPr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What is Big Data?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242565" cy="4750250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262673"/>
                </a:solidFill>
              </a:rPr>
              <a:t>Any dataset that’s “too much” to handle using traditional tools and techniques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262673"/>
                </a:solidFill>
              </a:rPr>
              <a:t>Contextual and relative, not absolute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262673"/>
                </a:solidFill>
              </a:rPr>
              <a:t>Enabled by exponential growth of computational capability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262673"/>
                </a:solidFill>
              </a:rPr>
              <a:t>Also gets used to refer to specialized systems used to handle Big Data (machine learning, </a:t>
            </a:r>
            <a:r>
              <a:rPr lang="en-US" dirty="0" err="1" smtClean="0">
                <a:solidFill>
                  <a:srgbClr val="262673"/>
                </a:solidFill>
              </a:rPr>
              <a:t>hadoop</a:t>
            </a:r>
            <a:r>
              <a:rPr lang="en-US" dirty="0" smtClean="0">
                <a:solidFill>
                  <a:srgbClr val="262673"/>
                </a:solidFill>
              </a:rPr>
              <a:t>, etc.)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262673"/>
              </a:solidFill>
            </a:endParaRPr>
          </a:p>
        </p:txBody>
      </p:sp>
      <p:pic>
        <p:nvPicPr>
          <p:cNvPr id="5123" name="Picture 3" descr="C:\Users\Beemer\Desktop\STSci\images\numbers\vertigo.png"/>
          <p:cNvPicPr>
            <a:picLocks noChangeAspect="1" noChangeArrowheads="1"/>
          </p:cNvPicPr>
          <p:nvPr/>
        </p:nvPicPr>
        <p:blipFill>
          <a:blip r:embed="rId2"/>
          <a:srcRect l="24032" r="23008"/>
          <a:stretch>
            <a:fillRect/>
          </a:stretch>
        </p:blipFill>
        <p:spPr bwMode="auto">
          <a:xfrm>
            <a:off x="6699766" y="864050"/>
            <a:ext cx="2053087" cy="5486400"/>
          </a:xfrm>
          <a:prstGeom prst="ellipse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1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The 3 Big V’s (+ 1) (+ N more)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numCol="2" spcCol="228600" rtlCol="0">
            <a:normAutofit fontScale="92500"/>
          </a:bodyPr>
          <a:lstStyle/>
          <a:p>
            <a:pPr marL="0" indent="0">
              <a:buNone/>
              <a:tabLst>
                <a:tab pos="0" algn="l"/>
              </a:tabLst>
            </a:pPr>
            <a:r>
              <a:rPr lang="en-US" dirty="0" smtClean="0">
                <a:solidFill>
                  <a:srgbClr val="262673"/>
                </a:solidFill>
              </a:rPr>
              <a:t>Originate in business &amp; tech sector</a:t>
            </a:r>
          </a:p>
          <a:p>
            <a:pPr marL="395478" lvl="1" indent="0">
              <a:tabLst>
                <a:tab pos="0" algn="l"/>
              </a:tabLst>
            </a:pPr>
            <a:r>
              <a:rPr lang="en-US" dirty="0" smtClean="0">
                <a:solidFill>
                  <a:srgbClr val="262673"/>
                </a:solidFill>
              </a:rPr>
              <a:t>  Beware assumptions!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Big 3 (Laney 2001) 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Volume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Velocity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Variety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Plus 1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Value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Plus many more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Veracity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Validity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Variability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Viscosity &amp; Volatility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Viability, </a:t>
            </a:r>
            <a:br>
              <a:rPr lang="en-US" dirty="0" smtClean="0">
                <a:solidFill>
                  <a:srgbClr val="262673"/>
                </a:solidFill>
              </a:rPr>
            </a:br>
            <a:r>
              <a:rPr lang="en-US" dirty="0" smtClean="0">
                <a:solidFill>
                  <a:srgbClr val="262673"/>
                </a:solidFill>
              </a:rPr>
              <a:t>Venue, </a:t>
            </a:r>
            <a:br>
              <a:rPr lang="en-US" dirty="0" smtClean="0">
                <a:solidFill>
                  <a:srgbClr val="262673"/>
                </a:solidFill>
              </a:rPr>
            </a:br>
            <a:r>
              <a:rPr lang="en-US" dirty="0" smtClean="0">
                <a:solidFill>
                  <a:srgbClr val="262673"/>
                </a:solidFill>
              </a:rPr>
              <a:t>Vocabulary, Vagueness,</a:t>
            </a:r>
            <a:br>
              <a:rPr lang="en-US" dirty="0" smtClean="0">
                <a:solidFill>
                  <a:srgbClr val="262673"/>
                </a:solidFill>
              </a:rPr>
            </a:br>
            <a:r>
              <a:rPr lang="en-US" dirty="0" smtClean="0">
                <a:solidFill>
                  <a:srgbClr val="262673"/>
                </a:solidFill>
              </a:rPr>
              <a:t>…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951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Volume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rgbClr val="262673"/>
                </a:solidFill>
              </a:rPr>
              <a:t>How much storage space the data takes up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Driven by exponential growth in storage capacity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Mediated </a:t>
            </a:r>
            <a:r>
              <a:rPr lang="en-US" dirty="0" smtClean="0">
                <a:solidFill>
                  <a:srgbClr val="262673"/>
                </a:solidFill>
              </a:rPr>
              <a:t>by technology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Parallel processing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Better hardware</a:t>
            </a:r>
            <a:endParaRPr lang="en-US" dirty="0">
              <a:solidFill>
                <a:srgbClr val="262673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89" y="1600200"/>
            <a:ext cx="3015422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60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Velocity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262673"/>
                </a:solidFill>
              </a:rPr>
              <a:t>How quickly data must be processed</a:t>
            </a:r>
          </a:p>
          <a:p>
            <a:r>
              <a:rPr lang="en-US" dirty="0">
                <a:solidFill>
                  <a:srgbClr val="262673"/>
                </a:solidFill>
              </a:rPr>
              <a:t>Speed of storage / retrieval / </a:t>
            </a:r>
            <a:r>
              <a:rPr lang="en-US" dirty="0" smtClean="0">
                <a:solidFill>
                  <a:srgbClr val="262673"/>
                </a:solidFill>
              </a:rPr>
              <a:t>analysis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Aspects: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Real-time (acted on immediately)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Timeliness (rate of capture/usage)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Lifespan (how long it’s valuable)</a:t>
            </a:r>
          </a:p>
          <a:p>
            <a:pPr lvl="1"/>
            <a:r>
              <a:rPr lang="en-US" dirty="0" smtClean="0">
                <a:solidFill>
                  <a:srgbClr val="262673"/>
                </a:solidFill>
              </a:rPr>
              <a:t>Response time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Strategies:</a:t>
            </a:r>
            <a:endParaRPr lang="en-US" dirty="0">
              <a:solidFill>
                <a:srgbClr val="262673"/>
              </a:solidFill>
            </a:endParaRPr>
          </a:p>
          <a:p>
            <a:pPr lvl="1"/>
            <a:r>
              <a:rPr lang="en-US" dirty="0">
                <a:solidFill>
                  <a:srgbClr val="262673"/>
                </a:solidFill>
              </a:rPr>
              <a:t>simple ingest &amp; access </a:t>
            </a:r>
          </a:p>
          <a:p>
            <a:pPr lvl="1"/>
            <a:r>
              <a:rPr lang="en-US" dirty="0">
                <a:solidFill>
                  <a:srgbClr val="262673"/>
                </a:solidFill>
              </a:rPr>
              <a:t>parallelization</a:t>
            </a:r>
          </a:p>
          <a:p>
            <a:pPr lvl="1"/>
            <a:r>
              <a:rPr lang="en-US" dirty="0">
                <a:solidFill>
                  <a:srgbClr val="262673"/>
                </a:solidFill>
              </a:rPr>
              <a:t>better </a:t>
            </a:r>
            <a:r>
              <a:rPr lang="en-US" dirty="0" smtClean="0">
                <a:solidFill>
                  <a:srgbClr val="262673"/>
                </a:solidFill>
              </a:rPr>
              <a:t>hardware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“Proper velocity”: tied to real-world demand</a:t>
            </a:r>
          </a:p>
          <a:p>
            <a:r>
              <a:rPr lang="en-US" dirty="0" smtClean="0">
                <a:solidFill>
                  <a:srgbClr val="262673"/>
                </a:solidFill>
              </a:rPr>
              <a:t>“Apparent velocity”: trade-off for volume</a:t>
            </a:r>
          </a:p>
          <a:p>
            <a:endParaRPr lang="en-US" dirty="0">
              <a:solidFill>
                <a:srgbClr val="262673"/>
              </a:solidFill>
            </a:endParaRPr>
          </a:p>
        </p:txBody>
      </p:sp>
      <p:pic>
        <p:nvPicPr>
          <p:cNvPr id="7" name="Picture 6" descr="hiaper-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31" t="7177" r="14613"/>
          <a:stretch/>
        </p:blipFill>
        <p:spPr>
          <a:xfrm>
            <a:off x="5530840" y="2429160"/>
            <a:ext cx="3191141" cy="24397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509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Variety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347094" cy="4525963"/>
          </a:xfrm>
        </p:spPr>
        <p:txBody>
          <a:bodyPr numCol="1"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i="1" dirty="0" smtClean="0">
                <a:solidFill>
                  <a:srgbClr val="262673"/>
                </a:solidFill>
              </a:rPr>
              <a:t>How heterogeneous the data is; complexity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262673"/>
                </a:solidFill>
              </a:rPr>
              <a:t>Many features per item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262673"/>
                </a:solidFill>
              </a:rPr>
              <a:t>Irregular structure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262673"/>
                </a:solidFill>
              </a:rPr>
              <a:t>Need to store and retrieve different data types quickly, efficiently, cheaply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262673"/>
                </a:solidFill>
              </a:rPr>
              <a:t>Need to align &amp; integrate different representations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262673"/>
                </a:solidFill>
              </a:rPr>
              <a:t>Dealt with using standards, specs, ontologies</a:t>
            </a:r>
          </a:p>
        </p:txBody>
      </p:sp>
      <p:pic>
        <p:nvPicPr>
          <p:cNvPr id="1028" name="Picture 4" descr="C:\Users\Beemer\Desktop\STSci\images\numbers\variety.png"/>
          <p:cNvPicPr>
            <a:picLocks noChangeAspect="1" noChangeArrowheads="1"/>
          </p:cNvPicPr>
          <p:nvPr/>
        </p:nvPicPr>
        <p:blipFill>
          <a:blip r:embed="rId2"/>
          <a:srcRect l="27542"/>
          <a:stretch>
            <a:fillRect/>
          </a:stretch>
        </p:blipFill>
        <p:spPr bwMode="auto">
          <a:xfrm>
            <a:off x="5270269" y="2281842"/>
            <a:ext cx="3416531" cy="41148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897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Dimensions of Variety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US" sz="2400" dirty="0" smtClean="0">
                <a:solidFill>
                  <a:srgbClr val="262673"/>
                </a:solidFill>
              </a:rPr>
              <a:t>Content:</a:t>
            </a:r>
          </a:p>
          <a:p>
            <a:pPr lvl="1"/>
            <a:r>
              <a:rPr lang="en-US" sz="1800" dirty="0" smtClean="0">
                <a:solidFill>
                  <a:srgbClr val="262673"/>
                </a:solidFill>
              </a:rPr>
              <a:t>Image, spectrum, </a:t>
            </a:r>
            <a:r>
              <a:rPr lang="en-US" sz="1800" dirty="0" err="1" smtClean="0">
                <a:solidFill>
                  <a:srgbClr val="262673"/>
                </a:solidFill>
              </a:rPr>
              <a:t>timeseries</a:t>
            </a:r>
            <a:r>
              <a:rPr lang="en-US" sz="1800" dirty="0" smtClean="0">
                <a:solidFill>
                  <a:srgbClr val="262673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262673"/>
                </a:solidFill>
              </a:rPr>
              <a:t>Form: </a:t>
            </a:r>
          </a:p>
          <a:p>
            <a:pPr lvl="1"/>
            <a:r>
              <a:rPr lang="en-US" sz="1800" dirty="0" smtClean="0">
                <a:solidFill>
                  <a:srgbClr val="262673"/>
                </a:solidFill>
              </a:rPr>
              <a:t>text, numeric, relational, graphical, geospatial, sensory</a:t>
            </a:r>
          </a:p>
          <a:p>
            <a:r>
              <a:rPr lang="en-US" sz="2400" dirty="0" smtClean="0">
                <a:solidFill>
                  <a:srgbClr val="262673"/>
                </a:solidFill>
              </a:rPr>
              <a:t>Format: </a:t>
            </a:r>
          </a:p>
          <a:p>
            <a:pPr lvl="1"/>
            <a:r>
              <a:rPr lang="en-US" sz="1800" dirty="0" smtClean="0">
                <a:solidFill>
                  <a:srgbClr val="262673"/>
                </a:solidFill>
              </a:rPr>
              <a:t>plain-text file, .</a:t>
            </a:r>
            <a:r>
              <a:rPr lang="en-US" sz="1800" dirty="0" err="1" smtClean="0">
                <a:solidFill>
                  <a:srgbClr val="262673"/>
                </a:solidFill>
              </a:rPr>
              <a:t>csv</a:t>
            </a:r>
            <a:r>
              <a:rPr lang="en-US" sz="1800" dirty="0" smtClean="0">
                <a:solidFill>
                  <a:srgbClr val="262673"/>
                </a:solidFill>
              </a:rPr>
              <a:t>, fixed-width, Excel spreadsheet, HTML table</a:t>
            </a:r>
          </a:p>
          <a:p>
            <a:r>
              <a:rPr lang="en-US" sz="2400" dirty="0" smtClean="0">
                <a:solidFill>
                  <a:srgbClr val="262673"/>
                </a:solidFill>
              </a:rPr>
              <a:t>Structure:</a:t>
            </a:r>
          </a:p>
          <a:p>
            <a:pPr lvl="1"/>
            <a:r>
              <a:rPr lang="en-US" sz="1800" dirty="0" smtClean="0">
                <a:solidFill>
                  <a:srgbClr val="262673"/>
                </a:solidFill>
              </a:rPr>
              <a:t>unstructured text, semi-structured email, semantically-marked-up document</a:t>
            </a:r>
          </a:p>
          <a:p>
            <a:r>
              <a:rPr lang="en-US" sz="2400" dirty="0" smtClean="0">
                <a:solidFill>
                  <a:srgbClr val="262673"/>
                </a:solidFill>
              </a:rPr>
              <a:t>Source: </a:t>
            </a:r>
          </a:p>
          <a:p>
            <a:pPr lvl="1"/>
            <a:r>
              <a:rPr lang="en-US" sz="1800" dirty="0" smtClean="0">
                <a:solidFill>
                  <a:srgbClr val="262673"/>
                </a:solidFill>
              </a:rPr>
              <a:t>human-generated, automated sensor logging, scientific instruments, simulations</a:t>
            </a:r>
          </a:p>
          <a:p>
            <a:r>
              <a:rPr lang="en-US" sz="2400" dirty="0" smtClean="0">
                <a:solidFill>
                  <a:srgbClr val="262673"/>
                </a:solidFill>
              </a:rPr>
              <a:t>Meaning:</a:t>
            </a:r>
          </a:p>
          <a:p>
            <a:pPr lvl="1"/>
            <a:r>
              <a:rPr lang="en-US" sz="1800" dirty="0" smtClean="0">
                <a:solidFill>
                  <a:srgbClr val="262673"/>
                </a:solidFill>
              </a:rPr>
              <a:t>“This dish is hot”</a:t>
            </a:r>
          </a:p>
          <a:p>
            <a:r>
              <a:rPr lang="en-US" sz="2400" dirty="0" smtClean="0">
                <a:solidFill>
                  <a:srgbClr val="262673"/>
                </a:solidFill>
              </a:rPr>
              <a:t>Representation:</a:t>
            </a:r>
          </a:p>
          <a:p>
            <a:pPr lvl="1"/>
            <a:r>
              <a:rPr lang="en-US" sz="1800" dirty="0" smtClean="0">
                <a:solidFill>
                  <a:srgbClr val="262673"/>
                </a:solidFill>
              </a:rPr>
              <a:t>Jan. 14, 2016 </a:t>
            </a:r>
            <a:r>
              <a:rPr lang="en-US" sz="1800" dirty="0" err="1" smtClean="0">
                <a:solidFill>
                  <a:srgbClr val="262673"/>
                </a:solidFill>
              </a:rPr>
              <a:t>vs</a:t>
            </a:r>
            <a:r>
              <a:rPr lang="en-US" sz="1800" dirty="0" smtClean="0">
                <a:solidFill>
                  <a:srgbClr val="262673"/>
                </a:solidFill>
              </a:rPr>
              <a:t> 2016/01/14</a:t>
            </a:r>
          </a:p>
          <a:p>
            <a:r>
              <a:rPr lang="en-US" sz="2400" dirty="0" smtClean="0">
                <a:solidFill>
                  <a:srgbClr val="262673"/>
                </a:solidFill>
              </a:rPr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165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2673"/>
                </a:solidFill>
              </a:rPr>
              <a:t>Value</a:t>
            </a:r>
            <a:endParaRPr lang="en-US" dirty="0">
              <a:solidFill>
                <a:srgbClr val="2626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 fontScale="925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262673"/>
                </a:solidFill>
              </a:rPr>
              <a:t>“Business value” or ROI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62673"/>
                </a:solidFill>
              </a:rPr>
              <a:t>Business Big Data is free; Scientific Big Data is not.</a:t>
            </a:r>
            <a:endParaRPr lang="en-US" dirty="0">
              <a:solidFill>
                <a:srgbClr val="26267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262673"/>
                </a:solidFill>
              </a:rPr>
              <a:t>If you’re bothering to save a scientific dataset, it has value.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rgbClr val="262673"/>
                </a:solidFill>
              </a:rPr>
              <a:t>Scientific Big Data is Big because the big V captures value that would otherwise be missed.</a:t>
            </a:r>
          </a:p>
          <a:p>
            <a:endParaRPr lang="en-US" dirty="0" smtClean="0">
              <a:solidFill>
                <a:srgbClr val="262673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262673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95800" y="3873731"/>
            <a:ext cx="4191000" cy="2252432"/>
          </a:xfrm>
        </p:spPr>
        <p:txBody>
          <a:bodyPr/>
          <a:lstStyle/>
          <a:p>
            <a:r>
              <a:rPr lang="en-US" sz="2600" dirty="0" smtClean="0">
                <a:solidFill>
                  <a:srgbClr val="262673"/>
                </a:solidFill>
              </a:rPr>
              <a:t>Volume: rare or thin</a:t>
            </a:r>
          </a:p>
          <a:p>
            <a:r>
              <a:rPr lang="en-US" sz="2600" dirty="0" smtClean="0">
                <a:solidFill>
                  <a:srgbClr val="262673"/>
                </a:solidFill>
              </a:rPr>
              <a:t>Velocity</a:t>
            </a:r>
            <a:r>
              <a:rPr lang="en-US" sz="2600" dirty="0">
                <a:solidFill>
                  <a:srgbClr val="262673"/>
                </a:solidFill>
              </a:rPr>
              <a:t>: </a:t>
            </a:r>
            <a:r>
              <a:rPr lang="en-US" sz="2600" dirty="0" smtClean="0">
                <a:solidFill>
                  <a:srgbClr val="262673"/>
                </a:solidFill>
              </a:rPr>
              <a:t>fast events / brief lifespan</a:t>
            </a:r>
          </a:p>
          <a:p>
            <a:r>
              <a:rPr lang="en-US" sz="2600" dirty="0" smtClean="0">
                <a:solidFill>
                  <a:srgbClr val="262673"/>
                </a:solidFill>
              </a:rPr>
              <a:t>Variety</a:t>
            </a:r>
            <a:r>
              <a:rPr lang="en-US" sz="2600" dirty="0">
                <a:solidFill>
                  <a:srgbClr val="262673"/>
                </a:solidFill>
              </a:rPr>
              <a:t>: </a:t>
            </a:r>
            <a:r>
              <a:rPr lang="en-US" sz="2600" dirty="0" smtClean="0">
                <a:solidFill>
                  <a:srgbClr val="262673"/>
                </a:solidFill>
              </a:rPr>
              <a:t>embedded in disparate relationships</a:t>
            </a:r>
            <a:endParaRPr lang="en-US" sz="2600" dirty="0"/>
          </a:p>
        </p:txBody>
      </p:sp>
      <p:pic>
        <p:nvPicPr>
          <p:cNvPr id="2050" name="Picture 2" descr="C:\Users\Beemer\Desktop\STSci\images\numbers\american-963191_128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8708" y="1452144"/>
            <a:ext cx="3155911" cy="210312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7B1DE-7BED-F644-A8A8-2BF6BA2B10A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377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cloud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clouds.thmx</Template>
  <TotalTime>20904</TotalTime>
  <Words>1018</Words>
  <Application>Microsoft Office PowerPoint</Application>
  <PresentationFormat>On-screen Show (4:3)</PresentationFormat>
  <Paragraphs>266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Default Design</vt:lpstr>
      <vt:lpstr>clouds</vt:lpstr>
      <vt:lpstr>1_clouds</vt:lpstr>
      <vt:lpstr>2_clouds</vt:lpstr>
      <vt:lpstr>3_clouds</vt:lpstr>
      <vt:lpstr>4_clouds</vt:lpstr>
      <vt:lpstr>5_clouds</vt:lpstr>
      <vt:lpstr>6_clouds</vt:lpstr>
      <vt:lpstr>7_clouds</vt:lpstr>
      <vt:lpstr>8_clouds</vt:lpstr>
      <vt:lpstr>What Climate Science Knows About Big Data</vt:lpstr>
      <vt:lpstr>Roadmap</vt:lpstr>
      <vt:lpstr>What is Big Data?</vt:lpstr>
      <vt:lpstr>The 3 Big V’s (+ 1) (+ N more)</vt:lpstr>
      <vt:lpstr>Volume</vt:lpstr>
      <vt:lpstr>Velocity</vt:lpstr>
      <vt:lpstr>Variety</vt:lpstr>
      <vt:lpstr>Dimensions of Variety</vt:lpstr>
      <vt:lpstr>Value</vt:lpstr>
      <vt:lpstr>Veracity</vt:lpstr>
      <vt:lpstr>Validity</vt:lpstr>
      <vt:lpstr>Variability</vt:lpstr>
      <vt:lpstr>Viscosity &amp; Volatility</vt:lpstr>
      <vt:lpstr>More V’s</vt:lpstr>
      <vt:lpstr>Big Data in Climate Science</vt:lpstr>
      <vt:lpstr>Dealing with Volume</vt:lpstr>
      <vt:lpstr>Data Formatting</vt:lpstr>
      <vt:lpstr>Data Standards</vt:lpstr>
      <vt:lpstr>NetCDF + CF enables smart tools</vt:lpstr>
      <vt:lpstr>Data Structure</vt:lpstr>
      <vt:lpstr>Archiving Lessons Learned</vt:lpstr>
      <vt:lpstr>Dealing with Irreducible Variety: Maximize Discoverability</vt:lpstr>
      <vt:lpstr>Slide 23</vt:lpstr>
      <vt:lpstr>The Future: Data Services</vt:lpstr>
      <vt:lpstr>The Capstone System</vt:lpstr>
      <vt:lpstr>Questions?</vt:lpstr>
    </vt:vector>
  </TitlesOfParts>
  <Company>ncar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McGinnis</dc:creator>
  <cp:lastModifiedBy>Reviewer #4</cp:lastModifiedBy>
  <cp:revision>68</cp:revision>
  <dcterms:created xsi:type="dcterms:W3CDTF">2015-12-08T23:21:06Z</dcterms:created>
  <dcterms:modified xsi:type="dcterms:W3CDTF">2016-04-04T16:01:17Z</dcterms:modified>
</cp:coreProperties>
</file>